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6" d="100"/>
          <a:sy n="66" d="100"/>
        </p:scale>
        <p:origin x="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D7DFE-DD62-4389-8451-287AECAA1327}"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14AB6-0B13-4A4A-991B-B2195B02130F}" type="slidenum">
              <a:rPr lang="en-US" smtClean="0"/>
              <a:t>‹#›</a:t>
            </a:fld>
            <a:endParaRPr lang="en-US"/>
          </a:p>
        </p:txBody>
      </p:sp>
    </p:spTree>
    <p:extLst>
      <p:ext uri="{BB962C8B-B14F-4D97-AF65-F5344CB8AC3E}">
        <p14:creationId xmlns:p14="http://schemas.microsoft.com/office/powerpoint/2010/main" val="78620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2/19/2025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45064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2/19/2025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44429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2/19/2025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24732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2/19/2025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69340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2/19/2025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1530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2/19/2025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81594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2/19/2025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8334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2/19/2025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1853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2/19/2025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72077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2/19/2025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5988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2/19/2025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50366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2/19/2025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184067"/>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85" r:id="rId4"/>
    <p:sldLayoutId id="2147483886" r:id="rId5"/>
    <p:sldLayoutId id="2147483891" r:id="rId6"/>
    <p:sldLayoutId id="2147483887" r:id="rId7"/>
    <p:sldLayoutId id="2147483888" r:id="rId8"/>
    <p:sldLayoutId id="2147483889" r:id="rId9"/>
    <p:sldLayoutId id="2147483890" r:id="rId10"/>
    <p:sldLayoutId id="2147483892"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lab.research.google.com/drive/1o3pBnrrWlLETo2ncxNp7ZZaFSNOBfbPK#scrollTo=Zzz8iMCmufVH&amp;uniqifier=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colestokes5/mimic-nlp"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1" name="Straight Connector 8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5" name="Rectangle 8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4B5B4E-6DC4-2A95-6593-250EC70B4079}"/>
              </a:ext>
            </a:extLst>
          </p:cNvPr>
          <p:cNvPicPr>
            <a:picLocks noChangeAspect="1"/>
          </p:cNvPicPr>
          <p:nvPr/>
        </p:nvPicPr>
        <p:blipFill>
          <a:blip r:embed="rId2"/>
          <a:srcRect t="21880" b="21880"/>
          <a:stretch/>
        </p:blipFill>
        <p:spPr>
          <a:xfrm>
            <a:off x="20" y="2863970"/>
            <a:ext cx="12191980" cy="3994030"/>
          </a:xfrm>
          <a:prstGeom prst="rect">
            <a:avLst/>
          </a:prstGeom>
        </p:spPr>
      </p:pic>
      <p:sp>
        <p:nvSpPr>
          <p:cNvPr id="2" name="Title 1">
            <a:extLst>
              <a:ext uri="{FF2B5EF4-FFF2-40B4-BE49-F238E27FC236}">
                <a16:creationId xmlns:a16="http://schemas.microsoft.com/office/drawing/2014/main" id="{4D3D278B-AD1A-A4ED-8D44-FB8470D467DC}"/>
              </a:ext>
            </a:extLst>
          </p:cNvPr>
          <p:cNvSpPr>
            <a:spLocks noGrp="1"/>
          </p:cNvSpPr>
          <p:nvPr>
            <p:ph type="ctrTitle"/>
          </p:nvPr>
        </p:nvSpPr>
        <p:spPr>
          <a:xfrm>
            <a:off x="704089" y="914400"/>
            <a:ext cx="3453844" cy="1463040"/>
          </a:xfrm>
        </p:spPr>
        <p:txBody>
          <a:bodyPr vert="horz" lIns="91440" tIns="45720" rIns="91440" bIns="45720" rtlCol="0" anchor="t">
            <a:normAutofit/>
          </a:bodyPr>
          <a:lstStyle/>
          <a:p>
            <a:r>
              <a:rPr lang="en-US" sz="4000" dirty="0"/>
              <a:t>MIMIC-III - NLP</a:t>
            </a:r>
          </a:p>
        </p:txBody>
      </p:sp>
      <p:sp>
        <p:nvSpPr>
          <p:cNvPr id="5" name="TextBox 4">
            <a:extLst>
              <a:ext uri="{FF2B5EF4-FFF2-40B4-BE49-F238E27FC236}">
                <a16:creationId xmlns:a16="http://schemas.microsoft.com/office/drawing/2014/main" id="{EA326672-6D40-C64F-A031-46F65BC41895}"/>
              </a:ext>
            </a:extLst>
          </p:cNvPr>
          <p:cNvSpPr txBox="1"/>
          <p:nvPr/>
        </p:nvSpPr>
        <p:spPr>
          <a:xfrm>
            <a:off x="4862022" y="1014984"/>
            <a:ext cx="6614593" cy="1362456"/>
          </a:xfrm>
          <a:prstGeom prst="rect">
            <a:avLst/>
          </a:prstGeom>
        </p:spPr>
        <p:txBody>
          <a:bodyPr vert="horz" lIns="91440" tIns="45720" rIns="91440" bIns="45720" rtlCol="0" anchor="t">
            <a:normAutofit/>
          </a:bodyPr>
          <a:lstStyle/>
          <a:p>
            <a:pPr>
              <a:spcAft>
                <a:spcPts val="600"/>
              </a:spcAft>
            </a:pPr>
            <a:r>
              <a:rPr lang="en-US" sz="1700" dirty="0"/>
              <a:t>Cole Stokes</a:t>
            </a:r>
          </a:p>
          <a:p>
            <a:pPr>
              <a:spcAft>
                <a:spcPts val="600"/>
              </a:spcAft>
            </a:pPr>
            <a:r>
              <a:rPr lang="en-US" sz="1700" dirty="0"/>
              <a:t>AI in Healthcare </a:t>
            </a:r>
          </a:p>
          <a:p>
            <a:pPr>
              <a:spcAft>
                <a:spcPts val="600"/>
              </a:spcAft>
            </a:pPr>
            <a:r>
              <a:rPr lang="en-US" sz="1700" dirty="0"/>
              <a:t>The University of Texas at Austin</a:t>
            </a:r>
          </a:p>
          <a:p>
            <a:pPr>
              <a:spcAft>
                <a:spcPts val="600"/>
              </a:spcAft>
            </a:pPr>
            <a:r>
              <a:rPr lang="en-US" sz="1700" dirty="0">
                <a:hlinkClick r:id="rId3">
                  <a:extLst>
                    <a:ext uri="{A12FA001-AC4F-418D-AE19-62706E023703}">
                      <ahyp:hlinkClr xmlns:ahyp="http://schemas.microsoft.com/office/drawing/2018/hyperlinkcolor" val="tx"/>
                    </a:ext>
                  </a:extLst>
                </a:hlinkClick>
              </a:rPr>
              <a:t>Google </a:t>
            </a:r>
            <a:r>
              <a:rPr lang="en-US" sz="1700" dirty="0" err="1">
                <a:hlinkClick r:id="rId3">
                  <a:extLst>
                    <a:ext uri="{A12FA001-AC4F-418D-AE19-62706E023703}">
                      <ahyp:hlinkClr xmlns:ahyp="http://schemas.microsoft.com/office/drawing/2018/hyperlinkcolor" val="tx"/>
                    </a:ext>
                  </a:extLst>
                </a:hlinkClick>
              </a:rPr>
              <a:t>Colab</a:t>
            </a:r>
            <a:r>
              <a:rPr lang="en-US" sz="1700" dirty="0">
                <a:hlinkClick r:id="rId3">
                  <a:extLst>
                    <a:ext uri="{A12FA001-AC4F-418D-AE19-62706E023703}">
                      <ahyp:hlinkClr xmlns:ahyp="http://schemas.microsoft.com/office/drawing/2018/hyperlinkcolor" val="tx"/>
                    </a:ext>
                  </a:extLst>
                </a:hlinkClick>
              </a:rPr>
              <a:t> </a:t>
            </a:r>
            <a:r>
              <a:rPr lang="en-US" sz="1700" dirty="0"/>
              <a:t>- </a:t>
            </a:r>
            <a:r>
              <a:rPr lang="en-US" sz="1700" dirty="0">
                <a:hlinkClick r:id="rId4">
                  <a:extLst>
                    <a:ext uri="{A12FA001-AC4F-418D-AE19-62706E023703}">
                      <ahyp:hlinkClr xmlns:ahyp="http://schemas.microsoft.com/office/drawing/2018/hyperlinkcolor" val="tx"/>
                    </a:ext>
                  </a:extLst>
                </a:hlinkClick>
              </a:rPr>
              <a:t>GitHub</a:t>
            </a:r>
            <a:endParaRPr lang="en-US" sz="1700" dirty="0"/>
          </a:p>
        </p:txBody>
      </p:sp>
      <p:cxnSp>
        <p:nvCxnSpPr>
          <p:cNvPr id="87" name="Straight Connector 86">
            <a:extLst>
              <a:ext uri="{FF2B5EF4-FFF2-40B4-BE49-F238E27FC236}">
                <a16:creationId xmlns:a16="http://schemas.microsoft.com/office/drawing/2014/main" id="{A7C10D4C-8DED-200E-3237-3345F3F2A1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8F7F80F-9EDD-0EEA-B6D7-E116EBA4FA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2497143"/>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5F017CC-9002-4390-A193-30CB484D6CA5}"/>
              </a:ext>
            </a:extLst>
          </p:cNvPr>
          <p:cNvSpPr>
            <a:spLocks noGrp="1"/>
          </p:cNvSpPr>
          <p:nvPr>
            <p:ph type="subTitle" idx="1"/>
          </p:nvPr>
        </p:nvSpPr>
        <p:spPr>
          <a:xfrm flipV="1">
            <a:off x="12964886" y="5898995"/>
            <a:ext cx="438880" cy="212698"/>
          </a:xfrm>
        </p:spPr>
        <p:txBody>
          <a:bodyPr anchor="t">
            <a:normAutofit fontScale="40000" lnSpcReduction="20000"/>
          </a:bodyPr>
          <a:lstStyle/>
          <a:p>
            <a:pPr algn="r"/>
            <a:endParaRPr lang="en-US" dirty="0">
              <a:solidFill>
                <a:srgbClr val="FFFFFF"/>
              </a:solidFill>
            </a:endParaRPr>
          </a:p>
        </p:txBody>
      </p:sp>
    </p:spTree>
    <p:extLst>
      <p:ext uri="{BB962C8B-B14F-4D97-AF65-F5344CB8AC3E}">
        <p14:creationId xmlns:p14="http://schemas.microsoft.com/office/powerpoint/2010/main" val="99388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8" name="Rectangle 308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3074" name="Picture 2" descr="A black circle with white text&#10;&#10;AI-generated content may be incorrect.">
            <a:extLst>
              <a:ext uri="{FF2B5EF4-FFF2-40B4-BE49-F238E27FC236}">
                <a16:creationId xmlns:a16="http://schemas.microsoft.com/office/drawing/2014/main" id="{ADE574C0-2C2F-E23A-730E-6F9F17671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03" r="2" b="2"/>
          <a:stretch/>
        </p:blipFill>
        <p:spPr bwMode="auto">
          <a:xfrm>
            <a:off x="-1" y="10"/>
            <a:ext cx="8056345"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0ED883-1726-06A6-DB75-8B73FFB37CC4}"/>
              </a:ext>
            </a:extLst>
          </p:cNvPr>
          <p:cNvSpPr>
            <a:spLocks noGrp="1"/>
          </p:cNvSpPr>
          <p:nvPr>
            <p:ph type="title"/>
          </p:nvPr>
        </p:nvSpPr>
        <p:spPr>
          <a:xfrm>
            <a:off x="8652507" y="1358671"/>
            <a:ext cx="2843711" cy="1493327"/>
          </a:xfrm>
        </p:spPr>
        <p:txBody>
          <a:bodyPr anchor="ctr">
            <a:normAutofit/>
          </a:bodyPr>
          <a:lstStyle/>
          <a:p>
            <a:r>
              <a:rPr lang="en-US" sz="3600"/>
              <a:t>Sispacy</a:t>
            </a:r>
            <a:r>
              <a:rPr lang="en-US" sz="3600" dirty="0"/>
              <a:t> </a:t>
            </a:r>
            <a:r>
              <a:rPr lang="en-US" sz="3600"/>
              <a:t>tsne</a:t>
            </a:r>
            <a:r>
              <a:rPr lang="en-US" sz="3600" dirty="0"/>
              <a:t> plot</a:t>
            </a:r>
          </a:p>
        </p:txBody>
      </p:sp>
      <p:sp>
        <p:nvSpPr>
          <p:cNvPr id="3" name="Content Placeholder 2">
            <a:extLst>
              <a:ext uri="{FF2B5EF4-FFF2-40B4-BE49-F238E27FC236}">
                <a16:creationId xmlns:a16="http://schemas.microsoft.com/office/drawing/2014/main" id="{4427595F-A552-CE73-CD12-42E5AEA40AC6}"/>
              </a:ext>
            </a:extLst>
          </p:cNvPr>
          <p:cNvSpPr>
            <a:spLocks noGrp="1"/>
          </p:cNvSpPr>
          <p:nvPr>
            <p:ph idx="1"/>
          </p:nvPr>
        </p:nvSpPr>
        <p:spPr>
          <a:xfrm>
            <a:off x="8652509" y="3359338"/>
            <a:ext cx="2843711" cy="2862072"/>
          </a:xfrm>
        </p:spPr>
        <p:txBody>
          <a:bodyPr>
            <a:normAutofit/>
          </a:bodyPr>
          <a:lstStyle/>
          <a:p>
            <a:pPr marL="0" indent="0">
              <a:lnSpc>
                <a:spcPct val="100000"/>
              </a:lnSpc>
              <a:buNone/>
            </a:pPr>
            <a:r>
              <a:rPr lang="en-US" dirty="0"/>
              <a:t>We can see from this that </a:t>
            </a:r>
            <a:r>
              <a:rPr lang="en-US" dirty="0" err="1"/>
              <a:t>Scispacy</a:t>
            </a:r>
            <a:r>
              <a:rPr lang="en-US" dirty="0"/>
              <a:t> was able to pick out many more entities that seem more relevant to the medical field. However, it is hard to confirm how well it does in mapping similarity between them.</a:t>
            </a:r>
          </a:p>
        </p:txBody>
      </p:sp>
      <p:cxnSp>
        <p:nvCxnSpPr>
          <p:cNvPr id="3090" name="Straight Connector 3089">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1172935"/>
            <a:ext cx="265331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2" name="Straight Connector 3091">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3105667"/>
            <a:ext cx="26533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81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03" name="Straight Connector 410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5" name="Straight Connector 410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07" name="Rectangle 410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1A8453-6D91-6D8B-4366-FB3C77546BAA}"/>
              </a:ext>
            </a:extLst>
          </p:cNvPr>
          <p:cNvSpPr>
            <a:spLocks noGrp="1"/>
          </p:cNvSpPr>
          <p:nvPr>
            <p:ph type="title"/>
          </p:nvPr>
        </p:nvSpPr>
        <p:spPr>
          <a:xfrm>
            <a:off x="703400" y="899025"/>
            <a:ext cx="4917754" cy="3792926"/>
          </a:xfrm>
        </p:spPr>
        <p:txBody>
          <a:bodyPr vert="horz" lIns="91440" tIns="45720" rIns="91440" bIns="45720" rtlCol="0" anchor="t">
            <a:normAutofit/>
          </a:bodyPr>
          <a:lstStyle/>
          <a:p>
            <a:pPr>
              <a:lnSpc>
                <a:spcPct val="90000"/>
              </a:lnSpc>
            </a:pPr>
            <a:r>
              <a:rPr lang="en-US" sz="5500" dirty="0" err="1"/>
              <a:t>sciSpacy</a:t>
            </a:r>
            <a:r>
              <a:rPr lang="en-US" sz="5500" dirty="0"/>
              <a:t> </a:t>
            </a:r>
            <a:r>
              <a:rPr lang="en-US" sz="5500" dirty="0" err="1"/>
              <a:t>tsne</a:t>
            </a:r>
            <a:r>
              <a:rPr lang="en-US" sz="5500" dirty="0"/>
              <a:t> plot with pre-trained model</a:t>
            </a:r>
          </a:p>
        </p:txBody>
      </p:sp>
      <p:cxnSp>
        <p:nvCxnSpPr>
          <p:cNvPr id="4109" name="Straight Connector 410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1" name="Straight Connector 4110">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59B2AB3B-5CB8-202B-3410-AF021E494B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6456"/>
          <a:stretch/>
        </p:blipFill>
        <p:spPr bwMode="auto">
          <a:xfrm>
            <a:off x="6217920" y="723901"/>
            <a:ext cx="5244454"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B0E031-6B75-C2DF-FC38-6F218F90234F}"/>
              </a:ext>
            </a:extLst>
          </p:cNvPr>
          <p:cNvSpPr txBox="1"/>
          <p:nvPr/>
        </p:nvSpPr>
        <p:spPr>
          <a:xfrm>
            <a:off x="939800" y="4127500"/>
            <a:ext cx="4681354" cy="1200329"/>
          </a:xfrm>
          <a:prstGeom prst="rect">
            <a:avLst/>
          </a:prstGeom>
          <a:noFill/>
        </p:spPr>
        <p:txBody>
          <a:bodyPr wrap="square" rtlCol="0">
            <a:spAutoFit/>
          </a:bodyPr>
          <a:lstStyle/>
          <a:p>
            <a:r>
              <a:rPr lang="en-US" dirty="0"/>
              <a:t>We can see again that more relevant entities were picked out but is too thick to evaluate. This also shows more words compared to mainly numbers.</a:t>
            </a:r>
          </a:p>
        </p:txBody>
      </p:sp>
    </p:spTree>
    <p:extLst>
      <p:ext uri="{BB962C8B-B14F-4D97-AF65-F5344CB8AC3E}">
        <p14:creationId xmlns:p14="http://schemas.microsoft.com/office/powerpoint/2010/main" val="160424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5122" name="Picture 2">
            <a:extLst>
              <a:ext uri="{FF2B5EF4-FFF2-40B4-BE49-F238E27FC236}">
                <a16:creationId xmlns:a16="http://schemas.microsoft.com/office/drawing/2014/main" id="{4CEFDCFE-EEEA-0657-218E-E1D5B545B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70" r="1" b="11928"/>
          <a:stretch/>
        </p:blipFill>
        <p:spPr bwMode="auto">
          <a:xfrm>
            <a:off x="-1" y="10"/>
            <a:ext cx="8056345"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CB46C7-0304-909A-9798-E8D2E5ABF008}"/>
              </a:ext>
            </a:extLst>
          </p:cNvPr>
          <p:cNvSpPr>
            <a:spLocks noGrp="1"/>
          </p:cNvSpPr>
          <p:nvPr>
            <p:ph type="title"/>
          </p:nvPr>
        </p:nvSpPr>
        <p:spPr>
          <a:xfrm>
            <a:off x="8652507" y="1358671"/>
            <a:ext cx="2843711" cy="1493327"/>
          </a:xfrm>
        </p:spPr>
        <p:txBody>
          <a:bodyPr anchor="ctr">
            <a:normAutofit/>
          </a:bodyPr>
          <a:lstStyle/>
          <a:p>
            <a:r>
              <a:rPr lang="en-US" sz="3600" dirty="0" err="1"/>
              <a:t>Bluebert</a:t>
            </a:r>
            <a:r>
              <a:rPr lang="en-US" sz="3600" dirty="0"/>
              <a:t> </a:t>
            </a:r>
            <a:r>
              <a:rPr lang="en-US" sz="3600" dirty="0" err="1"/>
              <a:t>tsne</a:t>
            </a:r>
            <a:r>
              <a:rPr lang="en-US" sz="3600" dirty="0"/>
              <a:t> plot</a:t>
            </a:r>
          </a:p>
        </p:txBody>
      </p:sp>
      <p:sp>
        <p:nvSpPr>
          <p:cNvPr id="3" name="Content Placeholder 2">
            <a:extLst>
              <a:ext uri="{FF2B5EF4-FFF2-40B4-BE49-F238E27FC236}">
                <a16:creationId xmlns:a16="http://schemas.microsoft.com/office/drawing/2014/main" id="{7061D5D3-5BA8-D86B-09CD-DC27A48C0AA7}"/>
              </a:ext>
            </a:extLst>
          </p:cNvPr>
          <p:cNvSpPr>
            <a:spLocks noGrp="1"/>
          </p:cNvSpPr>
          <p:nvPr>
            <p:ph idx="1"/>
          </p:nvPr>
        </p:nvSpPr>
        <p:spPr>
          <a:xfrm>
            <a:off x="8652509" y="3359338"/>
            <a:ext cx="2843711" cy="2862072"/>
          </a:xfrm>
        </p:spPr>
        <p:txBody>
          <a:bodyPr>
            <a:normAutofit/>
          </a:bodyPr>
          <a:lstStyle/>
          <a:p>
            <a:pPr marL="0" indent="0">
              <a:buNone/>
            </a:pPr>
            <a:r>
              <a:rPr lang="en-US" dirty="0" err="1"/>
              <a:t>blueBert</a:t>
            </a:r>
            <a:r>
              <a:rPr lang="en-US" dirty="0"/>
              <a:t> seemed to cluster more words more tightly and not include many entities. </a:t>
            </a:r>
          </a:p>
        </p:txBody>
      </p:sp>
      <p:cxnSp>
        <p:nvCxnSpPr>
          <p:cNvPr id="5129" name="Straight Connector 5128">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1172935"/>
            <a:ext cx="265331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1" name="Straight Connector 5130">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3105667"/>
            <a:ext cx="26533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751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51" name="Straight Connector 615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3" name="Straight Connector 615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155" name="Rectangle 615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148BF-672C-E981-67E9-07231EBA367A}"/>
              </a:ext>
            </a:extLst>
          </p:cNvPr>
          <p:cNvSpPr>
            <a:spLocks noGrp="1"/>
          </p:cNvSpPr>
          <p:nvPr>
            <p:ph type="title"/>
          </p:nvPr>
        </p:nvSpPr>
        <p:spPr>
          <a:xfrm>
            <a:off x="703400" y="899025"/>
            <a:ext cx="4917754" cy="3792926"/>
          </a:xfrm>
        </p:spPr>
        <p:txBody>
          <a:bodyPr vert="horz" lIns="91440" tIns="45720" rIns="91440" bIns="45720" rtlCol="0" anchor="t">
            <a:normAutofit/>
          </a:bodyPr>
          <a:lstStyle/>
          <a:p>
            <a:pPr>
              <a:lnSpc>
                <a:spcPct val="90000"/>
              </a:lnSpc>
            </a:pPr>
            <a:r>
              <a:rPr lang="en-US" sz="5000"/>
              <a:t>Bluebert tsne plot with pre-trained model</a:t>
            </a:r>
          </a:p>
        </p:txBody>
      </p:sp>
      <p:cxnSp>
        <p:nvCxnSpPr>
          <p:cNvPr id="6157" name="Straight Connector 615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76813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4BF2B36B-4D1C-9E0A-B17B-23D805AECA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76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2F8D8CE8-FC43-5689-CDAA-F72F1177BE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245" r="1" b="1"/>
          <a:stretch/>
        </p:blipFill>
        <p:spPr bwMode="auto">
          <a:xfrm>
            <a:off x="6217920" y="723901"/>
            <a:ext cx="5244454"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0648EF-169A-09C2-CEAB-1DCDD21D7653}"/>
              </a:ext>
            </a:extLst>
          </p:cNvPr>
          <p:cNvSpPr txBox="1"/>
          <p:nvPr/>
        </p:nvSpPr>
        <p:spPr>
          <a:xfrm>
            <a:off x="927100" y="3517900"/>
            <a:ext cx="3937000" cy="1477328"/>
          </a:xfrm>
          <a:prstGeom prst="rect">
            <a:avLst/>
          </a:prstGeom>
          <a:noFill/>
        </p:spPr>
        <p:txBody>
          <a:bodyPr wrap="square" rtlCol="0">
            <a:spAutoFit/>
          </a:bodyPr>
          <a:lstStyle/>
          <a:p>
            <a:r>
              <a:rPr lang="en-US" dirty="0"/>
              <a:t>For the pre-trained model, </a:t>
            </a:r>
            <a:r>
              <a:rPr lang="en-US" dirty="0" err="1"/>
              <a:t>blueBert</a:t>
            </a:r>
            <a:r>
              <a:rPr lang="en-US" dirty="0"/>
              <a:t> does fairly well separating most of the words and the numbers. Words like estimate and approximate are close to numbers which makes sense.</a:t>
            </a:r>
          </a:p>
        </p:txBody>
      </p:sp>
    </p:spTree>
    <p:extLst>
      <p:ext uri="{BB962C8B-B14F-4D97-AF65-F5344CB8AC3E}">
        <p14:creationId xmlns:p14="http://schemas.microsoft.com/office/powerpoint/2010/main" val="347338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pen doors">
            <a:extLst>
              <a:ext uri="{FF2B5EF4-FFF2-40B4-BE49-F238E27FC236}">
                <a16:creationId xmlns:a16="http://schemas.microsoft.com/office/drawing/2014/main" id="{792E5B8D-8C6F-2746-B6D4-59087CE02F07}"/>
              </a:ext>
            </a:extLst>
          </p:cNvPr>
          <p:cNvPicPr>
            <a:picLocks noChangeAspect="1"/>
          </p:cNvPicPr>
          <p:nvPr/>
        </p:nvPicPr>
        <p:blipFill>
          <a:blip r:embed="rId2"/>
          <a:srcRect l="35612" r="8215" b="-2"/>
          <a:stretch/>
        </p:blipFill>
        <p:spPr>
          <a:xfrm>
            <a:off x="6420752" y="-1"/>
            <a:ext cx="5771248" cy="6857999"/>
          </a:xfrm>
          <a:prstGeom prst="rect">
            <a:avLst/>
          </a:prstGeom>
        </p:spPr>
      </p:pic>
      <p:sp>
        <p:nvSpPr>
          <p:cNvPr id="2" name="Title 1">
            <a:extLst>
              <a:ext uri="{FF2B5EF4-FFF2-40B4-BE49-F238E27FC236}">
                <a16:creationId xmlns:a16="http://schemas.microsoft.com/office/drawing/2014/main" id="{8940540C-F580-3281-0441-EFA8938F53D0}"/>
              </a:ext>
            </a:extLst>
          </p:cNvPr>
          <p:cNvSpPr>
            <a:spLocks noGrp="1"/>
          </p:cNvSpPr>
          <p:nvPr>
            <p:ph type="title"/>
          </p:nvPr>
        </p:nvSpPr>
        <p:spPr>
          <a:xfrm>
            <a:off x="704088" y="914400"/>
            <a:ext cx="5195889" cy="1316736"/>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A826CFD9-C8FE-0653-FE8E-F0DE9C856F25}"/>
              </a:ext>
            </a:extLst>
          </p:cNvPr>
          <p:cNvSpPr>
            <a:spLocks noGrp="1"/>
          </p:cNvSpPr>
          <p:nvPr>
            <p:ph idx="1"/>
          </p:nvPr>
        </p:nvSpPr>
        <p:spPr>
          <a:xfrm>
            <a:off x="704088" y="2231136"/>
            <a:ext cx="5195889" cy="3931920"/>
          </a:xfrm>
        </p:spPr>
        <p:txBody>
          <a:bodyPr>
            <a:normAutofit/>
          </a:bodyPr>
          <a:lstStyle/>
          <a:p>
            <a:r>
              <a:rPr lang="en-US" dirty="0" err="1"/>
              <a:t>Scispacy</a:t>
            </a:r>
            <a:r>
              <a:rPr lang="en-US" dirty="0"/>
              <a:t> and </a:t>
            </a:r>
            <a:r>
              <a:rPr lang="en-US" dirty="0" err="1"/>
              <a:t>blueBERT</a:t>
            </a:r>
            <a:r>
              <a:rPr lang="en-US" dirty="0"/>
              <a:t> outperform Spacy in medical entity recognition. </a:t>
            </a:r>
          </a:p>
          <a:p>
            <a:r>
              <a:rPr lang="en-US" dirty="0" err="1"/>
              <a:t>Scispacy</a:t>
            </a:r>
            <a:r>
              <a:rPr lang="en-US" dirty="0"/>
              <a:t> captures more relevant terms but struggles with similarity mapping. </a:t>
            </a:r>
          </a:p>
          <a:p>
            <a:r>
              <a:rPr lang="en-US" dirty="0" err="1"/>
              <a:t>blueBERT</a:t>
            </a:r>
            <a:r>
              <a:rPr lang="en-US" dirty="0"/>
              <a:t> achieves better clustering but identifies fewer entities overall. </a:t>
            </a:r>
          </a:p>
          <a:p>
            <a:r>
              <a:rPr lang="en-US" dirty="0"/>
              <a:t>Future improvements include fine-tuning word embeddings on MIMIC-III data and leveraging external biomedical knowledge sources like UMLS and SNOMED-CT.</a:t>
            </a:r>
          </a:p>
        </p:txBody>
      </p:sp>
      <p:cxnSp>
        <p:nvCxnSpPr>
          <p:cNvPr id="11" name="Straight Connector 10">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12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8B5-D0B8-5084-9EAD-15095EE9C207}"/>
              </a:ext>
            </a:extLst>
          </p:cNvPr>
          <p:cNvSpPr>
            <a:spLocks noGrp="1"/>
          </p:cNvSpPr>
          <p:nvPr>
            <p:ph type="title"/>
          </p:nvPr>
        </p:nvSpPr>
        <p:spPr/>
        <p:txBody>
          <a:bodyPr/>
          <a:lstStyle/>
          <a:p>
            <a:r>
              <a:rPr lang="en-US" dirty="0"/>
              <a:t>Description</a:t>
            </a:r>
          </a:p>
        </p:txBody>
      </p:sp>
      <p:sp>
        <p:nvSpPr>
          <p:cNvPr id="3" name="Content Placeholder 2">
            <a:extLst>
              <a:ext uri="{FF2B5EF4-FFF2-40B4-BE49-F238E27FC236}">
                <a16:creationId xmlns:a16="http://schemas.microsoft.com/office/drawing/2014/main" id="{896F1D84-EABE-EDC3-F35A-EE9750036850}"/>
              </a:ext>
            </a:extLst>
          </p:cNvPr>
          <p:cNvSpPr>
            <a:spLocks noGrp="1"/>
          </p:cNvSpPr>
          <p:nvPr>
            <p:ph idx="1"/>
          </p:nvPr>
        </p:nvSpPr>
        <p:spPr/>
        <p:txBody>
          <a:bodyPr>
            <a:normAutofit fontScale="92500" lnSpcReduction="20000"/>
          </a:bodyPr>
          <a:lstStyle/>
          <a:p>
            <a:pPr marL="0" indent="0">
              <a:buNone/>
            </a:pPr>
            <a:r>
              <a:rPr lang="en-US" dirty="0"/>
              <a:t>This presentation compares the ability of three libraries/models to recognize and extract named entities from medical notes and visualize them through </a:t>
            </a:r>
            <a:r>
              <a:rPr lang="en-US" dirty="0" err="1"/>
              <a:t>tSNE</a:t>
            </a:r>
            <a:r>
              <a:rPr lang="en-US" dirty="0"/>
              <a:t> plots. The medical notes from MIMIC-III are filtered down to include only notes from patients with Neuromyelitis Optica Spectrum Disorder or NMOSD (ICD Code: 3410). </a:t>
            </a:r>
          </a:p>
          <a:p>
            <a:r>
              <a:rPr lang="en-US" dirty="0"/>
              <a:t>Entities were extracted using Spacy, </a:t>
            </a:r>
            <a:r>
              <a:rPr lang="en-US" dirty="0" err="1"/>
              <a:t>Scispacy</a:t>
            </a:r>
            <a:r>
              <a:rPr lang="en-US" dirty="0"/>
              <a:t>, and </a:t>
            </a:r>
            <a:r>
              <a:rPr lang="en-US" dirty="0" err="1"/>
              <a:t>blueBERT</a:t>
            </a:r>
            <a:r>
              <a:rPr lang="en-US" dirty="0"/>
              <a:t>.</a:t>
            </a:r>
          </a:p>
          <a:p>
            <a:r>
              <a:rPr lang="en-US" dirty="0"/>
              <a:t>For the Spacy and </a:t>
            </a:r>
            <a:r>
              <a:rPr lang="en-US" dirty="0" err="1"/>
              <a:t>Scispacy</a:t>
            </a:r>
            <a:r>
              <a:rPr lang="en-US" dirty="0"/>
              <a:t> models, </a:t>
            </a:r>
            <a:r>
              <a:rPr lang="en-US" dirty="0" err="1"/>
              <a:t>Spacy’s</a:t>
            </a:r>
            <a:r>
              <a:rPr lang="en-US" dirty="0"/>
              <a:t> </a:t>
            </a:r>
            <a:r>
              <a:rPr lang="en-US" dirty="0" err="1"/>
              <a:t>Displacy</a:t>
            </a:r>
            <a:r>
              <a:rPr lang="en-US" dirty="0"/>
              <a:t> function visualized recognized entities, and </a:t>
            </a:r>
            <a:r>
              <a:rPr lang="en-US" dirty="0" err="1"/>
              <a:t>gensim</a:t>
            </a:r>
            <a:r>
              <a:rPr lang="en-US" dirty="0"/>
              <a:t> was used to create word2vecs.</a:t>
            </a:r>
          </a:p>
          <a:p>
            <a:r>
              <a:rPr lang="en-US" dirty="0"/>
              <a:t>For each model </a:t>
            </a:r>
            <a:r>
              <a:rPr lang="en-US" dirty="0" err="1"/>
              <a:t>tSNE</a:t>
            </a:r>
            <a:r>
              <a:rPr lang="en-US" dirty="0"/>
              <a:t> plots were created using matplotlib and </a:t>
            </a:r>
            <a:r>
              <a:rPr lang="en-US" dirty="0" err="1"/>
              <a:t>sklearn</a:t>
            </a:r>
            <a:r>
              <a:rPr lang="en-US" dirty="0"/>
              <a:t> for both </a:t>
            </a:r>
            <a:r>
              <a:rPr lang="en-US" dirty="0" err="1"/>
              <a:t>GloVe</a:t>
            </a:r>
            <a:r>
              <a:rPr lang="en-US" dirty="0"/>
              <a:t> 50D (a pre-trained model) and the medical notes for the NMOSD patients.</a:t>
            </a:r>
          </a:p>
          <a:p>
            <a:pPr marL="0" indent="0">
              <a:buNone/>
            </a:pPr>
            <a:r>
              <a:rPr lang="en-US" dirty="0"/>
              <a:t>Note: This dataset is only limited to patients admitted to one hospital, the Beth Israel Deaconess Medical Center in Boston, Massachusetts</a:t>
            </a:r>
            <a:r>
              <a:rPr lang="en-US" dirty="0">
                <a:latin typeface="Google Sans"/>
              </a:rPr>
              <a:t>.</a:t>
            </a:r>
            <a:endParaRPr lang="en-US" dirty="0"/>
          </a:p>
          <a:p>
            <a:endParaRPr lang="en-US" dirty="0"/>
          </a:p>
        </p:txBody>
      </p:sp>
    </p:spTree>
    <p:extLst>
      <p:ext uri="{BB962C8B-B14F-4D97-AF65-F5344CB8AC3E}">
        <p14:creationId xmlns:p14="http://schemas.microsoft.com/office/powerpoint/2010/main" val="19527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8A94A-A870-66E0-40C4-BE3E8B9BF379}"/>
              </a:ext>
            </a:extLst>
          </p:cNvPr>
          <p:cNvSpPr>
            <a:spLocks noGrp="1"/>
          </p:cNvSpPr>
          <p:nvPr>
            <p:ph type="title"/>
          </p:nvPr>
        </p:nvSpPr>
        <p:spPr>
          <a:xfrm>
            <a:off x="704088" y="914400"/>
            <a:ext cx="6001512" cy="1307592"/>
          </a:xfrm>
        </p:spPr>
        <p:txBody>
          <a:bodyPr>
            <a:normAutofit/>
          </a:bodyPr>
          <a:lstStyle/>
          <a:p>
            <a:r>
              <a:rPr lang="en-US" dirty="0"/>
              <a:t>Preprocessing </a:t>
            </a:r>
          </a:p>
        </p:txBody>
      </p:sp>
      <p:sp>
        <p:nvSpPr>
          <p:cNvPr id="3" name="Content Placeholder 2">
            <a:extLst>
              <a:ext uri="{FF2B5EF4-FFF2-40B4-BE49-F238E27FC236}">
                <a16:creationId xmlns:a16="http://schemas.microsoft.com/office/drawing/2014/main" id="{222AD2B0-3480-C5B1-7254-11C6DB3F1B3C}"/>
              </a:ext>
            </a:extLst>
          </p:cNvPr>
          <p:cNvSpPr>
            <a:spLocks noGrp="1"/>
          </p:cNvSpPr>
          <p:nvPr>
            <p:ph idx="1"/>
          </p:nvPr>
        </p:nvSpPr>
        <p:spPr>
          <a:xfrm>
            <a:off x="704088" y="2231136"/>
            <a:ext cx="6001512" cy="3931920"/>
          </a:xfrm>
        </p:spPr>
        <p:txBody>
          <a:bodyPr>
            <a:normAutofit/>
          </a:bodyPr>
          <a:lstStyle/>
          <a:p>
            <a:r>
              <a:rPr lang="en-US" dirty="0"/>
              <a:t>To get the medical notes for the NMOSD patients, a query was sent to the </a:t>
            </a:r>
            <a:r>
              <a:rPr lang="en-US" dirty="0" err="1"/>
              <a:t>noteevents</a:t>
            </a:r>
            <a:r>
              <a:rPr lang="en-US" dirty="0"/>
              <a:t> table to get the text and was joined with the </a:t>
            </a:r>
            <a:r>
              <a:rPr lang="en-US" dirty="0" err="1"/>
              <a:t>diagnoses_icd</a:t>
            </a:r>
            <a:r>
              <a:rPr lang="en-US" dirty="0"/>
              <a:t> table for patients with the 3410 icd9 code. </a:t>
            </a:r>
          </a:p>
          <a:p>
            <a:r>
              <a:rPr lang="en-US" dirty="0"/>
              <a:t>Rows are filtered to only contain unique text (duplicate medical notes are removed) to save computation time. </a:t>
            </a:r>
          </a:p>
          <a:p>
            <a:r>
              <a:rPr lang="en-US" dirty="0"/>
              <a:t>The text is cleaned by removing excess whitespace and uncommon characters. The stamps on the radiology notes are also filtered out using latex. </a:t>
            </a:r>
          </a:p>
        </p:txBody>
      </p:sp>
      <p:cxnSp>
        <p:nvCxnSpPr>
          <p:cNvPr id="12" name="Straight Connector 11">
            <a:extLst>
              <a:ext uri="{FF2B5EF4-FFF2-40B4-BE49-F238E27FC236}">
                <a16:creationId xmlns:a16="http://schemas.microsoft.com/office/drawing/2014/main" id="{4583FD9E-C5A7-96F7-951D-7D292013C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Stethoscope">
            <a:extLst>
              <a:ext uri="{FF2B5EF4-FFF2-40B4-BE49-F238E27FC236}">
                <a16:creationId xmlns:a16="http://schemas.microsoft.com/office/drawing/2014/main" id="{11627B3E-3B41-F08A-C9B2-54DA9A0FDD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4560" y="1951854"/>
            <a:ext cx="4202057" cy="4202057"/>
          </a:xfrm>
          <a:prstGeom prst="rect">
            <a:avLst/>
          </a:prstGeom>
        </p:spPr>
      </p:pic>
    </p:spTree>
    <p:extLst>
      <p:ext uri="{BB962C8B-B14F-4D97-AF65-F5344CB8AC3E}">
        <p14:creationId xmlns:p14="http://schemas.microsoft.com/office/powerpoint/2010/main" val="1783858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0BA8-544A-175F-19CF-6F2A2A5182AF}"/>
              </a:ext>
            </a:extLst>
          </p:cNvPr>
          <p:cNvSpPr>
            <a:spLocks noGrp="1"/>
          </p:cNvSpPr>
          <p:nvPr>
            <p:ph type="title"/>
          </p:nvPr>
        </p:nvSpPr>
        <p:spPr/>
        <p:txBody>
          <a:bodyPr/>
          <a:lstStyle/>
          <a:p>
            <a:pPr algn="ctr"/>
            <a:r>
              <a:rPr lang="en-US" dirty="0"/>
              <a:t>Spacy Entity visualization</a:t>
            </a:r>
          </a:p>
        </p:txBody>
      </p:sp>
      <p:sp>
        <p:nvSpPr>
          <p:cNvPr id="7" name="Content Placeholder 6">
            <a:extLst>
              <a:ext uri="{FF2B5EF4-FFF2-40B4-BE49-F238E27FC236}">
                <a16:creationId xmlns:a16="http://schemas.microsoft.com/office/drawing/2014/main" id="{8FE0FE07-3D45-E23A-BE68-7C2AA79BD687}"/>
              </a:ext>
            </a:extLst>
          </p:cNvPr>
          <p:cNvSpPr>
            <a:spLocks noGrp="1"/>
          </p:cNvSpPr>
          <p:nvPr>
            <p:ph idx="1"/>
          </p:nvPr>
        </p:nvSpPr>
        <p:spPr>
          <a:xfrm>
            <a:off x="1716635" y="5722153"/>
            <a:ext cx="10691265" cy="3739896"/>
          </a:xfrm>
        </p:spPr>
        <p:txBody>
          <a:bodyPr/>
          <a:lstStyle/>
          <a:p>
            <a:pPr marL="0" indent="0">
              <a:buNone/>
            </a:pPr>
            <a:r>
              <a:rPr lang="en-US" dirty="0"/>
              <a:t>We can see that this doesn’t recognize many medical entities or misclassifies them.</a:t>
            </a:r>
          </a:p>
        </p:txBody>
      </p:sp>
      <p:pic>
        <p:nvPicPr>
          <p:cNvPr id="11" name="Picture 10">
            <a:extLst>
              <a:ext uri="{FF2B5EF4-FFF2-40B4-BE49-F238E27FC236}">
                <a16:creationId xmlns:a16="http://schemas.microsoft.com/office/drawing/2014/main" id="{4D72AA55-F601-159E-E1B2-F1EF9A61928C}"/>
              </a:ext>
            </a:extLst>
          </p:cNvPr>
          <p:cNvPicPr>
            <a:picLocks noChangeAspect="1"/>
          </p:cNvPicPr>
          <p:nvPr/>
        </p:nvPicPr>
        <p:blipFill>
          <a:blip r:embed="rId2"/>
          <a:stretch>
            <a:fillRect/>
          </a:stretch>
        </p:blipFill>
        <p:spPr>
          <a:xfrm>
            <a:off x="1397533" y="1827092"/>
            <a:ext cx="9396933" cy="3857469"/>
          </a:xfrm>
          <a:prstGeom prst="rect">
            <a:avLst/>
          </a:prstGeom>
        </p:spPr>
      </p:pic>
    </p:spTree>
    <p:extLst>
      <p:ext uri="{BB962C8B-B14F-4D97-AF65-F5344CB8AC3E}">
        <p14:creationId xmlns:p14="http://schemas.microsoft.com/office/powerpoint/2010/main" val="303276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789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computer screen shot of a computer program&#10;&#10;AI-generated content may be incorrect.">
            <a:extLst>
              <a:ext uri="{FF2B5EF4-FFF2-40B4-BE49-F238E27FC236}">
                <a16:creationId xmlns:a16="http://schemas.microsoft.com/office/drawing/2014/main" id="{4B061324-8ED5-CE12-F01E-3BA9DD4753C2}"/>
              </a:ext>
            </a:extLst>
          </p:cNvPr>
          <p:cNvPicPr>
            <a:picLocks noChangeAspect="1"/>
          </p:cNvPicPr>
          <p:nvPr/>
        </p:nvPicPr>
        <p:blipFill>
          <a:blip r:embed="rId2"/>
          <a:srcRect l="1232" r="25142" b="1"/>
          <a:stretch/>
        </p:blipFill>
        <p:spPr>
          <a:xfrm>
            <a:off x="6253514" y="2826754"/>
            <a:ext cx="5128862" cy="3152127"/>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4731F8DE-A0B7-CB9B-5599-16DFA15EBEFA}"/>
              </a:ext>
            </a:extLst>
          </p:cNvPr>
          <p:cNvPicPr>
            <a:picLocks noChangeAspect="1"/>
          </p:cNvPicPr>
          <p:nvPr/>
        </p:nvPicPr>
        <p:blipFill>
          <a:blip r:embed="rId3"/>
          <a:srcRect t="10347" r="-3" b="14010"/>
          <a:stretch/>
        </p:blipFill>
        <p:spPr>
          <a:xfrm>
            <a:off x="800099" y="2840185"/>
            <a:ext cx="5085200" cy="3125266"/>
          </a:xfrm>
          <a:prstGeom prst="rect">
            <a:avLst/>
          </a:prstGeom>
        </p:spPr>
      </p:pic>
      <p:sp>
        <p:nvSpPr>
          <p:cNvPr id="2" name="Title 1">
            <a:extLst>
              <a:ext uri="{FF2B5EF4-FFF2-40B4-BE49-F238E27FC236}">
                <a16:creationId xmlns:a16="http://schemas.microsoft.com/office/drawing/2014/main" id="{6A703302-FAB2-E769-E49A-E8FD4774D5A8}"/>
              </a:ext>
            </a:extLst>
          </p:cNvPr>
          <p:cNvSpPr>
            <a:spLocks noGrp="1"/>
          </p:cNvSpPr>
          <p:nvPr>
            <p:ph type="title"/>
          </p:nvPr>
        </p:nvSpPr>
        <p:spPr>
          <a:xfrm>
            <a:off x="647700" y="871759"/>
            <a:ext cx="10925176" cy="1128876"/>
          </a:xfrm>
        </p:spPr>
        <p:txBody>
          <a:bodyPr vert="horz" lIns="91440" tIns="45720" rIns="91440" bIns="45720" rtlCol="0" anchor="t">
            <a:normAutofit/>
          </a:bodyPr>
          <a:lstStyle/>
          <a:p>
            <a:r>
              <a:rPr lang="en-US" sz="5400"/>
              <a:t>Spacy Word2vec</a:t>
            </a:r>
          </a:p>
        </p:txBody>
      </p:sp>
      <p:sp>
        <p:nvSpPr>
          <p:cNvPr id="3" name="Content Placeholder 2">
            <a:extLst>
              <a:ext uri="{FF2B5EF4-FFF2-40B4-BE49-F238E27FC236}">
                <a16:creationId xmlns:a16="http://schemas.microsoft.com/office/drawing/2014/main" id="{5A1E11FE-C9A5-BC78-74DB-0BB87EB4A935}"/>
              </a:ext>
            </a:extLst>
          </p:cNvPr>
          <p:cNvSpPr>
            <a:spLocks noGrp="1"/>
          </p:cNvSpPr>
          <p:nvPr>
            <p:ph idx="1"/>
          </p:nvPr>
        </p:nvSpPr>
        <p:spPr>
          <a:xfrm>
            <a:off x="695325" y="2000635"/>
            <a:ext cx="10591800" cy="649971"/>
          </a:xfrm>
        </p:spPr>
        <p:txBody>
          <a:bodyPr vert="horz" lIns="91440" tIns="45720" rIns="91440" bIns="45720" rtlCol="0" anchor="t">
            <a:normAutofit/>
          </a:bodyPr>
          <a:lstStyle/>
          <a:p>
            <a:pPr marL="0" indent="0">
              <a:buNone/>
            </a:pPr>
            <a:r>
              <a:rPr lang="en-US" dirty="0"/>
              <a:t>The word2vec does not strongly map similar entities to diverticulitis. </a:t>
            </a:r>
          </a:p>
        </p:txBody>
      </p:sp>
    </p:spTree>
    <p:extLst>
      <p:ext uri="{BB962C8B-B14F-4D97-AF65-F5344CB8AC3E}">
        <p14:creationId xmlns:p14="http://schemas.microsoft.com/office/powerpoint/2010/main" val="1474571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1026" name="Picture 2">
            <a:extLst>
              <a:ext uri="{FF2B5EF4-FFF2-40B4-BE49-F238E27FC236}">
                <a16:creationId xmlns:a16="http://schemas.microsoft.com/office/drawing/2014/main" id="{AEA952E3-5109-854C-C083-287AC6907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90"/>
          <a:stretch/>
        </p:blipFill>
        <p:spPr bwMode="auto">
          <a:xfrm>
            <a:off x="-1" y="10"/>
            <a:ext cx="8056345"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57211D-F140-5936-AD9A-E9F32FDF8D84}"/>
              </a:ext>
            </a:extLst>
          </p:cNvPr>
          <p:cNvSpPr>
            <a:spLocks noGrp="1"/>
          </p:cNvSpPr>
          <p:nvPr>
            <p:ph type="title"/>
          </p:nvPr>
        </p:nvSpPr>
        <p:spPr>
          <a:xfrm>
            <a:off x="8652507" y="1358671"/>
            <a:ext cx="2843711" cy="1493327"/>
          </a:xfrm>
        </p:spPr>
        <p:txBody>
          <a:bodyPr anchor="ctr">
            <a:normAutofit/>
          </a:bodyPr>
          <a:lstStyle/>
          <a:p>
            <a:r>
              <a:rPr lang="en-US" sz="3600" dirty="0"/>
              <a:t>Spacy </a:t>
            </a:r>
            <a:r>
              <a:rPr lang="en-US" sz="3600" dirty="0" err="1"/>
              <a:t>tSNE</a:t>
            </a:r>
            <a:r>
              <a:rPr lang="en-US" sz="3600" dirty="0"/>
              <a:t> plot</a:t>
            </a:r>
          </a:p>
        </p:txBody>
      </p:sp>
      <p:sp>
        <p:nvSpPr>
          <p:cNvPr id="3" name="Content Placeholder 2">
            <a:extLst>
              <a:ext uri="{FF2B5EF4-FFF2-40B4-BE49-F238E27FC236}">
                <a16:creationId xmlns:a16="http://schemas.microsoft.com/office/drawing/2014/main" id="{0FAF8C7C-DCA4-72B2-149B-E8CEC89EDDC7}"/>
              </a:ext>
            </a:extLst>
          </p:cNvPr>
          <p:cNvSpPr>
            <a:spLocks noGrp="1"/>
          </p:cNvSpPr>
          <p:nvPr>
            <p:ph idx="1"/>
          </p:nvPr>
        </p:nvSpPr>
        <p:spPr>
          <a:xfrm>
            <a:off x="8652509" y="3359338"/>
            <a:ext cx="2843711" cy="2862072"/>
          </a:xfrm>
        </p:spPr>
        <p:txBody>
          <a:bodyPr>
            <a:normAutofit/>
          </a:bodyPr>
          <a:lstStyle/>
          <a:p>
            <a:pPr marL="0" indent="0">
              <a:buNone/>
            </a:pPr>
            <a:r>
              <a:rPr lang="en-US" dirty="0"/>
              <a:t>This Spacy </a:t>
            </a:r>
            <a:r>
              <a:rPr lang="en-US" dirty="0" err="1"/>
              <a:t>tSNE</a:t>
            </a:r>
            <a:r>
              <a:rPr lang="en-US" dirty="0"/>
              <a:t> plot does not seem to clearly map the similarity of the entities.</a:t>
            </a:r>
          </a:p>
        </p:txBody>
      </p:sp>
      <p:cxnSp>
        <p:nvCxnSpPr>
          <p:cNvPr id="1040" name="Straight Connector 1039">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1172935"/>
            <a:ext cx="265331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1170" y="3105667"/>
            <a:ext cx="26533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434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D72A771-A3B8-9AAA-55C2-C32DEE24E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133" r="2" b="11505"/>
          <a:stretch/>
        </p:blipFill>
        <p:spPr bwMode="auto">
          <a:xfrm>
            <a:off x="4981575" y="735286"/>
            <a:ext cx="6495042" cy="54196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14B601B-D417-BB58-1467-8C1939E4FBAE}"/>
              </a:ext>
            </a:extLst>
          </p:cNvPr>
          <p:cNvSpPr>
            <a:spLocks noGrp="1"/>
          </p:cNvSpPr>
          <p:nvPr>
            <p:ph type="title"/>
          </p:nvPr>
        </p:nvSpPr>
        <p:spPr>
          <a:xfrm>
            <a:off x="704088" y="914400"/>
            <a:ext cx="3799763" cy="1473200"/>
          </a:xfrm>
        </p:spPr>
        <p:txBody>
          <a:bodyPr>
            <a:normAutofit/>
          </a:bodyPr>
          <a:lstStyle/>
          <a:p>
            <a:pPr>
              <a:lnSpc>
                <a:spcPct val="90000"/>
              </a:lnSpc>
            </a:pPr>
            <a:r>
              <a:rPr lang="en-US" sz="3300" dirty="0"/>
              <a:t>Spacy </a:t>
            </a:r>
            <a:r>
              <a:rPr lang="en-US" sz="3300" dirty="0" err="1"/>
              <a:t>tsne</a:t>
            </a:r>
            <a:r>
              <a:rPr lang="en-US" sz="3300" dirty="0"/>
              <a:t> plot with pre-trained model</a:t>
            </a:r>
          </a:p>
        </p:txBody>
      </p:sp>
      <p:sp>
        <p:nvSpPr>
          <p:cNvPr id="3" name="Content Placeholder 2">
            <a:extLst>
              <a:ext uri="{FF2B5EF4-FFF2-40B4-BE49-F238E27FC236}">
                <a16:creationId xmlns:a16="http://schemas.microsoft.com/office/drawing/2014/main" id="{4D133F2A-6520-F7E8-C30F-208C7EA15443}"/>
              </a:ext>
            </a:extLst>
          </p:cNvPr>
          <p:cNvSpPr>
            <a:spLocks noGrp="1"/>
          </p:cNvSpPr>
          <p:nvPr>
            <p:ph idx="1"/>
          </p:nvPr>
        </p:nvSpPr>
        <p:spPr>
          <a:xfrm>
            <a:off x="704088" y="2387600"/>
            <a:ext cx="3799763" cy="3767328"/>
          </a:xfrm>
        </p:spPr>
        <p:txBody>
          <a:bodyPr>
            <a:normAutofit/>
          </a:bodyPr>
          <a:lstStyle/>
          <a:p>
            <a:pPr marL="0" indent="0">
              <a:buNone/>
            </a:pPr>
            <a:r>
              <a:rPr lang="en-US"/>
              <a:t>This plot shows a bit of an improvement in showing entity similarity.</a:t>
            </a:r>
            <a:endParaRPr lang="en-US" dirty="0"/>
          </a:p>
        </p:txBody>
      </p:sp>
      <p:cxnSp>
        <p:nvCxnSpPr>
          <p:cNvPr id="2071" name="Straight Connector 207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53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A3543-A917-EE3B-4660-6B54461D759E}"/>
              </a:ext>
            </a:extLst>
          </p:cNvPr>
          <p:cNvSpPr>
            <a:spLocks noGrp="1"/>
          </p:cNvSpPr>
          <p:nvPr>
            <p:ph type="title"/>
          </p:nvPr>
        </p:nvSpPr>
        <p:spPr>
          <a:xfrm>
            <a:off x="704088" y="914400"/>
            <a:ext cx="4041648" cy="1928741"/>
          </a:xfrm>
        </p:spPr>
        <p:txBody>
          <a:bodyPr>
            <a:normAutofit/>
          </a:bodyPr>
          <a:lstStyle/>
          <a:p>
            <a:r>
              <a:rPr lang="en-US"/>
              <a:t>Scispacy entity visualization</a:t>
            </a:r>
            <a:endParaRPr lang="en-US" dirty="0"/>
          </a:p>
        </p:txBody>
      </p:sp>
      <p:sp>
        <p:nvSpPr>
          <p:cNvPr id="9" name="Content Placeholder 8">
            <a:extLst>
              <a:ext uri="{FF2B5EF4-FFF2-40B4-BE49-F238E27FC236}">
                <a16:creationId xmlns:a16="http://schemas.microsoft.com/office/drawing/2014/main" id="{10EA0CE1-7F0A-9838-40CA-32DCE894E2D0}"/>
              </a:ext>
            </a:extLst>
          </p:cNvPr>
          <p:cNvSpPr>
            <a:spLocks noGrp="1"/>
          </p:cNvSpPr>
          <p:nvPr>
            <p:ph idx="1"/>
          </p:nvPr>
        </p:nvSpPr>
        <p:spPr>
          <a:xfrm>
            <a:off x="5330952" y="968377"/>
            <a:ext cx="6144768" cy="5010912"/>
          </a:xfrm>
        </p:spPr>
        <p:txBody>
          <a:bodyPr>
            <a:normAutofit/>
          </a:bodyPr>
          <a:lstStyle/>
          <a:p>
            <a:pPr marL="0" indent="0">
              <a:buNone/>
            </a:pPr>
            <a:r>
              <a:rPr lang="en-US" dirty="0" err="1"/>
              <a:t>Scipacy</a:t>
            </a:r>
            <a:r>
              <a:rPr lang="en-US" dirty="0"/>
              <a:t> seems to pick up a lot more entities than spacy and they seem more relevant to the medical field.</a:t>
            </a:r>
          </a:p>
        </p:txBody>
      </p:sp>
      <p:cxnSp>
        <p:nvCxnSpPr>
          <p:cNvPr id="21" name="Straight Connector 2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598CD509-C3C8-BCD6-AF88-AD796796B8A6}"/>
              </a:ext>
            </a:extLst>
          </p:cNvPr>
          <p:cNvPicPr>
            <a:picLocks noChangeAspect="1"/>
          </p:cNvPicPr>
          <p:nvPr/>
        </p:nvPicPr>
        <p:blipFill>
          <a:blip r:embed="rId2"/>
          <a:stretch>
            <a:fillRect/>
          </a:stretch>
        </p:blipFill>
        <p:spPr>
          <a:xfrm>
            <a:off x="2253488" y="2219932"/>
            <a:ext cx="7685023" cy="3842512"/>
          </a:xfrm>
          <a:prstGeom prst="rect">
            <a:avLst/>
          </a:prstGeom>
        </p:spPr>
      </p:pic>
      <p:cxnSp>
        <p:nvCxnSpPr>
          <p:cNvPr id="23" name="Straight Connector 22">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41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C19EF34C-5622-413F-9C9F-AC937E306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549954-3C0C-48B7-9BE6-9B32C39D04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3F86EDA-7101-9692-1CB5-131A1E0DAFD9}"/>
              </a:ext>
            </a:extLst>
          </p:cNvPr>
          <p:cNvPicPr>
            <a:picLocks noChangeAspect="1"/>
          </p:cNvPicPr>
          <p:nvPr/>
        </p:nvPicPr>
        <p:blipFill>
          <a:blip r:embed="rId2"/>
          <a:srcRect t="14354" b="21209"/>
          <a:stretch/>
        </p:blipFill>
        <p:spPr>
          <a:xfrm>
            <a:off x="800100" y="3048000"/>
            <a:ext cx="5133990" cy="2737551"/>
          </a:xfrm>
          <a:prstGeom prst="rect">
            <a:avLst/>
          </a:prstGeom>
        </p:spPr>
      </p:pic>
      <p:pic>
        <p:nvPicPr>
          <p:cNvPr id="7" name="Picture 6">
            <a:extLst>
              <a:ext uri="{FF2B5EF4-FFF2-40B4-BE49-F238E27FC236}">
                <a16:creationId xmlns:a16="http://schemas.microsoft.com/office/drawing/2014/main" id="{FA513D39-3D55-901C-47C2-010897B41F2E}"/>
              </a:ext>
            </a:extLst>
          </p:cNvPr>
          <p:cNvPicPr>
            <a:picLocks noChangeAspect="1"/>
          </p:cNvPicPr>
          <p:nvPr/>
        </p:nvPicPr>
        <p:blipFill>
          <a:blip r:embed="rId3"/>
          <a:srcRect r="2983" b="1"/>
          <a:stretch/>
        </p:blipFill>
        <p:spPr>
          <a:xfrm>
            <a:off x="6209622" y="3048000"/>
            <a:ext cx="5182278" cy="2737551"/>
          </a:xfrm>
          <a:prstGeom prst="rect">
            <a:avLst/>
          </a:prstGeom>
        </p:spPr>
      </p:pic>
      <p:sp>
        <p:nvSpPr>
          <p:cNvPr id="2" name="Title 1">
            <a:extLst>
              <a:ext uri="{FF2B5EF4-FFF2-40B4-BE49-F238E27FC236}">
                <a16:creationId xmlns:a16="http://schemas.microsoft.com/office/drawing/2014/main" id="{E8BB82D2-FFF0-348A-3EF7-0BD6763CF3F0}"/>
              </a:ext>
            </a:extLst>
          </p:cNvPr>
          <p:cNvSpPr>
            <a:spLocks noGrp="1"/>
          </p:cNvSpPr>
          <p:nvPr>
            <p:ph type="title"/>
          </p:nvPr>
        </p:nvSpPr>
        <p:spPr>
          <a:xfrm>
            <a:off x="704088" y="904729"/>
            <a:ext cx="4206240" cy="1821525"/>
          </a:xfrm>
        </p:spPr>
        <p:txBody>
          <a:bodyPr>
            <a:normAutofit/>
          </a:bodyPr>
          <a:lstStyle/>
          <a:p>
            <a:r>
              <a:rPr lang="en-US" dirty="0" err="1"/>
              <a:t>Scispacy</a:t>
            </a:r>
            <a:r>
              <a:rPr lang="en-US" dirty="0"/>
              <a:t> word2vec</a:t>
            </a:r>
          </a:p>
        </p:txBody>
      </p:sp>
      <p:sp>
        <p:nvSpPr>
          <p:cNvPr id="3" name="Content Placeholder 2">
            <a:extLst>
              <a:ext uri="{FF2B5EF4-FFF2-40B4-BE49-F238E27FC236}">
                <a16:creationId xmlns:a16="http://schemas.microsoft.com/office/drawing/2014/main" id="{B979A115-1BF9-0433-7ED2-4DC9B1AF32A9}"/>
              </a:ext>
            </a:extLst>
          </p:cNvPr>
          <p:cNvSpPr>
            <a:spLocks noGrp="1"/>
          </p:cNvSpPr>
          <p:nvPr>
            <p:ph idx="1"/>
          </p:nvPr>
        </p:nvSpPr>
        <p:spPr>
          <a:xfrm>
            <a:off x="5133974" y="952368"/>
            <a:ext cx="6418727" cy="1773893"/>
          </a:xfrm>
        </p:spPr>
        <p:txBody>
          <a:bodyPr>
            <a:normAutofit/>
          </a:bodyPr>
          <a:lstStyle/>
          <a:p>
            <a:pPr marL="0" indent="0">
              <a:buNone/>
            </a:pPr>
            <a:r>
              <a:rPr lang="en-US" dirty="0"/>
              <a:t>This word2vec by </a:t>
            </a:r>
            <a:r>
              <a:rPr lang="en-US" dirty="0" err="1"/>
              <a:t>Scispacy</a:t>
            </a:r>
            <a:r>
              <a:rPr lang="en-US" dirty="0"/>
              <a:t> seems to make a bit more sense than </a:t>
            </a:r>
            <a:r>
              <a:rPr lang="en-US" dirty="0" err="1"/>
              <a:t>Spacy’s</a:t>
            </a:r>
            <a:r>
              <a:rPr lang="en-US" dirty="0"/>
              <a:t> however it could still improve.</a:t>
            </a:r>
          </a:p>
        </p:txBody>
      </p:sp>
    </p:spTree>
    <p:extLst>
      <p:ext uri="{BB962C8B-B14F-4D97-AF65-F5344CB8AC3E}">
        <p14:creationId xmlns:p14="http://schemas.microsoft.com/office/powerpoint/2010/main" val="86352197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TotalTime>
  <Words>541</Words>
  <Application>Microsoft Office PowerPoint</Application>
  <PresentationFormat>Widescreen</PresentationFormat>
  <Paragraphs>40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Arial</vt:lpstr>
      <vt:lpstr>Calisto MT</vt:lpstr>
      <vt:lpstr>Google Sans</vt:lpstr>
      <vt:lpstr>Univers Condensed</vt:lpstr>
      <vt:lpstr>ChronicleVTI</vt:lpstr>
      <vt:lpstr>MIMIC-III - NLP</vt:lpstr>
      <vt:lpstr>Description</vt:lpstr>
      <vt:lpstr>Preprocessing </vt:lpstr>
      <vt:lpstr>Spacy Entity visualization</vt:lpstr>
      <vt:lpstr>Spacy Word2vec</vt:lpstr>
      <vt:lpstr>Spacy tSNE plot</vt:lpstr>
      <vt:lpstr>Spacy tsne plot with pre-trained model</vt:lpstr>
      <vt:lpstr>Scispacy entity visualization</vt:lpstr>
      <vt:lpstr>Scispacy word2vec</vt:lpstr>
      <vt:lpstr>Sispacy tsne plot</vt:lpstr>
      <vt:lpstr>sciSpacy tsne plot with pre-trained model</vt:lpstr>
      <vt:lpstr>Bluebert tsne plot</vt:lpstr>
      <vt:lpstr>Bluebert tsne plot with pre-trained model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Stokes, Cole Robert - (colestokes)</dc:creator>
  <cp:lastModifiedBy>Stokes, Cole Robert - (colestokes)</cp:lastModifiedBy>
  <cp:revision>3</cp:revision>
  <dcterms:created xsi:type="dcterms:W3CDTF">2025-02-19T22:04:48Z</dcterms:created>
  <dcterms:modified xsi:type="dcterms:W3CDTF">2025-02-19T23:56:29Z</dcterms:modified>
</cp:coreProperties>
</file>